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439" r:id="rId2"/>
    <p:sldId id="435" r:id="rId3"/>
    <p:sldId id="436" r:id="rId4"/>
    <p:sldId id="440" r:id="rId5"/>
    <p:sldId id="354" r:id="rId6"/>
    <p:sldId id="437" r:id="rId7"/>
    <p:sldId id="438" r:id="rId8"/>
    <p:sldId id="441" r:id="rId9"/>
    <p:sldId id="322" r:id="rId10"/>
    <p:sldId id="604" r:id="rId11"/>
    <p:sldId id="595" r:id="rId12"/>
  </p:sldIdLst>
  <p:sldSz cx="12192000" cy="6858000"/>
  <p:notesSz cx="6858000" cy="9144000"/>
  <p:embeddedFontLst>
    <p:embeddedFont>
      <p:font typeface="汉仪尚巍手书W" panose="02010600030101010101" charset="-122"/>
      <p:regular r:id="rId15"/>
    </p:embeddedFont>
    <p:embeddedFont>
      <p:font typeface="汉仪尚巍手书简" panose="02010600030101010101" charset="-122"/>
      <p:regular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微软雅黑" panose="020B0503020204020204" pitchFamily="34" charset="-122"/>
      <p:regular r:id="rId21"/>
      <p:bold r:id="rId22"/>
    </p:embeddedFont>
  </p:embeddedFontLst>
  <p:custDataLst>
    <p:tags r:id="rId2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483810881" name="WPS_1679281038" initials="W" lastIdx="1" clrIdx="2"/>
  <p:cmAuthor id="1" name="123" initials="1" lastIdx="1" clrIdx="0"/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8C8"/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107" d="100"/>
          <a:sy n="107" d="100"/>
        </p:scale>
        <p:origin x="822" y="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4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gs" Target="tags/tag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Relationship Id="rId22" Type="http://schemas.openxmlformats.org/officeDocument/2006/relationships/font" Target="fonts/font8.fntdata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>2026/4/27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2026/4/27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首页">
    <p:bg>
      <p:bgPr>
        <a:solidFill>
          <a:srgbClr val="0078C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文本框 20"/>
          <p:cNvSpPr txBox="1"/>
          <p:nvPr userDrawn="1"/>
        </p:nvSpPr>
        <p:spPr>
          <a:xfrm>
            <a:off x="635" y="5348605"/>
            <a:ext cx="12191365" cy="1568450"/>
          </a:xfrm>
          <a:prstGeom prst="rect">
            <a:avLst/>
          </a:prstGeom>
          <a:noFill/>
          <a:effectLst>
            <a:softEdge rad="1270000"/>
          </a:effectLst>
        </p:spPr>
        <p:txBody>
          <a:bodyPr wrap="square" rtlCol="0">
            <a:spAutoFit/>
          </a:bodyPr>
          <a:lstStyle/>
          <a:p>
            <a:r>
              <a:rPr lang="en-US" altLang="zh-CN" sz="9600" b="1" i="1">
                <a:solidFill>
                  <a:srgbClr val="1C88D7"/>
                </a:solidFill>
                <a:latin typeface="汉仪尚巍手书W" panose="00020600040101010101" charset="-122"/>
                <a:ea typeface="汉仪尚巍手书W" panose="00020600040101010101" charset="-122"/>
                <a:cs typeface="Bahnschrift SemiLight" panose="020B0502040204020203" charset="0"/>
              </a:rPr>
              <a:t>BO RUI HUAN BAO</a:t>
            </a:r>
          </a:p>
        </p:txBody>
      </p:sp>
      <p:pic>
        <p:nvPicPr>
          <p:cNvPr id="6" name="图片 5" descr="C:/Users/YangCong/AppData/Local/Temp/kaimatting_20190801094404/output_20190801094433..pngoutput_20190801094433."/>
          <p:cNvPicPr>
            <a:picLocks noChangeAspect="1"/>
          </p:cNvPicPr>
          <p:nvPr userDrawn="1"/>
        </p:nvPicPr>
        <p:blipFill>
          <a:blip r:embed="rId2"/>
          <a:srcRect l="31555" r="31787" b="12509"/>
          <a:stretch>
            <a:fillRect/>
          </a:stretch>
        </p:blipFill>
        <p:spPr>
          <a:xfrm>
            <a:off x="5539740" y="866775"/>
            <a:ext cx="1115060" cy="1086485"/>
          </a:xfrm>
          <a:prstGeom prst="rect">
            <a:avLst/>
          </a:prstGeom>
        </p:spPr>
      </p:pic>
      <p:sp>
        <p:nvSpPr>
          <p:cNvPr id="18" name="文本占位符 17"/>
          <p:cNvSpPr>
            <a:spLocks noGrp="1"/>
          </p:cNvSpPr>
          <p:nvPr>
            <p:ph type="body" idx="11" hasCustomPrompt="1"/>
          </p:nvPr>
        </p:nvSpPr>
        <p:spPr>
          <a:xfrm>
            <a:off x="0" y="2604770"/>
            <a:ext cx="12191365" cy="1334770"/>
          </a:xfrm>
        </p:spPr>
        <p:txBody>
          <a:bodyPr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7200" b="1">
                <a:solidFill>
                  <a:schemeClr val="bg1"/>
                </a:solidFill>
                <a:effectLst>
                  <a:reflection blurRad="6350" stA="34000" endA="900" endPos="85000" dist="25400" dir="5400000" sy="-100000" algn="bl" rotWithShape="0"/>
                </a:effectLst>
                <a:latin typeface="汉仪尚巍手书简" panose="00020600040101010101" charset="-122"/>
                <a:ea typeface="汉仪尚巍手书简" panose="00020600040101010101" charset="-122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9" name="文本占位符 18"/>
          <p:cNvSpPr>
            <a:spLocks noGrp="1"/>
          </p:cNvSpPr>
          <p:nvPr>
            <p:ph type="body" idx="12" hasCustomPrompt="1"/>
          </p:nvPr>
        </p:nvSpPr>
        <p:spPr>
          <a:xfrm>
            <a:off x="4655185" y="4837430"/>
            <a:ext cx="2880000" cy="36000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bg1"/>
                </a:solidFill>
                <a:latin typeface="汉仪尚巍手书简" panose="00020600040101010101" charset="-122"/>
                <a:ea typeface="汉仪尚巍手书简" panose="00020600040101010101" charset="-122"/>
              </a:defRPr>
            </a:lvl1pPr>
          </a:lstStyle>
          <a:p>
            <a:pPr lvl="0"/>
            <a:r>
              <a:rPr lang="zh-CN" altLang="en-US"/>
              <a:t>授课人：姓名</a:t>
            </a:r>
          </a:p>
        </p:txBody>
      </p:sp>
      <p:sp>
        <p:nvSpPr>
          <p:cNvPr id="20" name="文本占位符 19"/>
          <p:cNvSpPr>
            <a:spLocks noGrp="1"/>
          </p:cNvSpPr>
          <p:nvPr>
            <p:ph type="body" idx="13" hasCustomPrompt="1"/>
          </p:nvPr>
        </p:nvSpPr>
        <p:spPr>
          <a:xfrm>
            <a:off x="4655185" y="5197475"/>
            <a:ext cx="2880000" cy="360000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bg1"/>
                </a:solidFill>
                <a:latin typeface="汉仪尚巍手书简" panose="00020600040101010101" charset="-122"/>
                <a:ea typeface="汉仪尚巍手书简" panose="00020600040101010101" charset="-122"/>
              </a:defRPr>
            </a:lvl1pPr>
          </a:lstStyle>
          <a:p>
            <a:pPr lvl="0"/>
            <a:r>
              <a:rPr lang="zh-CN" altLang="en-US"/>
              <a:t>2025年5月29日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C:/Users/YangCong/AppData/Local/Temp/kaimatting_20190801094404/output_20190801094433..pngoutput_20190801094433."/>
          <p:cNvPicPr>
            <a:picLocks noChangeAspect="1"/>
          </p:cNvPicPr>
          <p:nvPr userDrawn="1"/>
        </p:nvPicPr>
        <p:blipFill>
          <a:blip r:embed="rId2"/>
          <a:srcRect l="31555" r="31787" b="12509"/>
          <a:stretch>
            <a:fillRect/>
          </a:stretch>
        </p:blipFill>
        <p:spPr>
          <a:xfrm>
            <a:off x="130175" y="36195"/>
            <a:ext cx="665042" cy="648000"/>
          </a:xfrm>
          <a:prstGeom prst="rect">
            <a:avLst/>
          </a:prstGeom>
        </p:spPr>
      </p:pic>
      <p:cxnSp>
        <p:nvCxnSpPr>
          <p:cNvPr id="8" name="直接连接符 7"/>
          <p:cNvCxnSpPr/>
          <p:nvPr/>
        </p:nvCxnSpPr>
        <p:spPr>
          <a:xfrm>
            <a:off x="0" y="737235"/>
            <a:ext cx="12193200" cy="1270"/>
          </a:xfrm>
          <a:prstGeom prst="line">
            <a:avLst/>
          </a:prstGeom>
          <a:ln w="41275">
            <a:solidFill>
              <a:srgbClr val="0078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0" y="6137910"/>
            <a:ext cx="12192635" cy="720090"/>
          </a:xfrm>
          <a:prstGeom prst="rect">
            <a:avLst/>
          </a:prstGeom>
          <a:solidFill>
            <a:srgbClr val="0078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70000"/>
              </a:lnSpc>
            </a:pP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环保扎根现在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渤瑞创造未来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           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sym typeface="+mn-ea"/>
              </a:rPr>
              <a:t>BO RUI HUAN BAO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sym typeface="+mn-ea"/>
              </a:rPr>
              <a:t>    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</a:t>
            </a:r>
            <a:r>
              <a:rPr lang="zh-CN" altLang="en-US" b="1" i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endParaRPr lang="zh-CN" altLang="en-US" b="1" i="1" dirty="0">
              <a:solidFill>
                <a:schemeClr val="accent6">
                  <a:lumMod val="40000"/>
                  <a:lumOff val="60000"/>
                </a:schemeClr>
              </a:solidFill>
              <a:effectLst>
                <a:glow rad="635000">
                  <a:schemeClr val="accent1">
                    <a:alpha val="0"/>
                  </a:schemeClr>
                </a:glow>
                <a:outerShdw blurRad="1168400" dist="50800" dir="5400000" algn="ctr" rotWithShape="0">
                  <a:schemeClr val="bg2">
                    <a:alpha val="0"/>
                  </a:schemeClr>
                </a:outerShdw>
                <a:reflection stA="31000" endPos="65000" dist="50800" dir="5400000" sy="-100000" algn="bl" rotWithShape="0"/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0" hasCustomPrompt="1"/>
          </p:nvPr>
        </p:nvSpPr>
        <p:spPr>
          <a:xfrm>
            <a:off x="-4445" y="2348865"/>
            <a:ext cx="12192000" cy="1080000"/>
          </a:xfrm>
        </p:spPr>
        <p:txBody>
          <a:bodyPr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rgbClr val="0078C8"/>
                </a:solidFill>
                <a:effectLst/>
                <a:latin typeface="汉仪尚巍手书简" panose="00020600040101010101" charset="-122"/>
                <a:ea typeface="汉仪尚巍手书简" panose="00020600040101010101" charset="-122"/>
              </a:defRPr>
            </a:lvl1pPr>
          </a:lstStyle>
          <a:p>
            <a:pPr lvl="0"/>
            <a:r>
              <a:rPr lang="zh-CN" altLang="en-US"/>
              <a:t>编辑章节标题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章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C:/Users/YangCong/AppData/Local/Temp/kaimatting_20190801094404/output_20190801094433..pngoutput_20190801094433."/>
          <p:cNvPicPr>
            <a:picLocks noChangeAspect="1"/>
          </p:cNvPicPr>
          <p:nvPr userDrawn="1"/>
        </p:nvPicPr>
        <p:blipFill>
          <a:blip r:embed="rId2"/>
          <a:srcRect l="31555" r="31787" b="12509"/>
          <a:stretch>
            <a:fillRect/>
          </a:stretch>
        </p:blipFill>
        <p:spPr>
          <a:xfrm>
            <a:off x="130175" y="36195"/>
            <a:ext cx="665042" cy="648000"/>
          </a:xfrm>
          <a:prstGeom prst="rect">
            <a:avLst/>
          </a:prstGeom>
        </p:spPr>
      </p:pic>
      <p:cxnSp>
        <p:nvCxnSpPr>
          <p:cNvPr id="8" name="直接连接符 7"/>
          <p:cNvCxnSpPr/>
          <p:nvPr/>
        </p:nvCxnSpPr>
        <p:spPr>
          <a:xfrm>
            <a:off x="0" y="737235"/>
            <a:ext cx="12193200" cy="1270"/>
          </a:xfrm>
          <a:prstGeom prst="line">
            <a:avLst/>
          </a:prstGeom>
          <a:ln w="41275">
            <a:solidFill>
              <a:srgbClr val="0078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0" y="6137910"/>
            <a:ext cx="12192635" cy="720090"/>
          </a:xfrm>
          <a:prstGeom prst="rect">
            <a:avLst/>
          </a:prstGeom>
          <a:solidFill>
            <a:srgbClr val="0078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70000"/>
              </a:lnSpc>
            </a:pP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环保扎根现在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渤瑞创造未来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           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sym typeface="+mn-ea"/>
              </a:rPr>
              <a:t>BO RUI HUAN BAO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sym typeface="+mn-ea"/>
              </a:rPr>
              <a:t>    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</a:t>
            </a:r>
            <a:r>
              <a:rPr lang="zh-CN" altLang="en-US" b="1" i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endParaRPr lang="zh-CN" altLang="en-US" b="1" i="1" dirty="0">
              <a:solidFill>
                <a:schemeClr val="accent6">
                  <a:lumMod val="40000"/>
                  <a:lumOff val="60000"/>
                </a:schemeClr>
              </a:solidFill>
              <a:effectLst>
                <a:glow rad="635000">
                  <a:schemeClr val="accent1">
                    <a:alpha val="0"/>
                  </a:schemeClr>
                </a:glow>
                <a:outerShdw blurRad="1168400" dist="50800" dir="5400000" algn="ctr" rotWithShape="0">
                  <a:schemeClr val="bg2">
                    <a:alpha val="0"/>
                  </a:schemeClr>
                </a:outerShdw>
                <a:reflection stA="31000" endPos="65000" dist="50800" dir="5400000" sy="-100000" algn="bl" rotWithShape="0"/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节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C:/Users/YangCong/AppData/Local/Temp/kaimatting_20190801094404/output_20190801094433..pngoutput_20190801094433."/>
          <p:cNvPicPr>
            <a:picLocks noChangeAspect="1"/>
          </p:cNvPicPr>
          <p:nvPr userDrawn="1"/>
        </p:nvPicPr>
        <p:blipFill>
          <a:blip r:embed="rId2"/>
          <a:srcRect l="31555" r="31787" b="12509"/>
          <a:stretch>
            <a:fillRect/>
          </a:stretch>
        </p:blipFill>
        <p:spPr>
          <a:xfrm>
            <a:off x="130175" y="36195"/>
            <a:ext cx="665042" cy="648000"/>
          </a:xfrm>
          <a:prstGeom prst="rect">
            <a:avLst/>
          </a:prstGeom>
        </p:spPr>
      </p:pic>
      <p:cxnSp>
        <p:nvCxnSpPr>
          <p:cNvPr id="8" name="直接连接符 7"/>
          <p:cNvCxnSpPr/>
          <p:nvPr/>
        </p:nvCxnSpPr>
        <p:spPr>
          <a:xfrm>
            <a:off x="0" y="737235"/>
            <a:ext cx="12193200" cy="1270"/>
          </a:xfrm>
          <a:prstGeom prst="line">
            <a:avLst/>
          </a:prstGeom>
          <a:ln w="41275">
            <a:solidFill>
              <a:srgbClr val="0078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占位符 8"/>
          <p:cNvSpPr>
            <a:spLocks noGrp="1"/>
          </p:cNvSpPr>
          <p:nvPr>
            <p:ph type="body" idx="10" hasCustomPrompt="1"/>
          </p:nvPr>
        </p:nvSpPr>
        <p:spPr>
          <a:xfrm>
            <a:off x="925195" y="144145"/>
            <a:ext cx="11268075" cy="432000"/>
          </a:xfrm>
        </p:spPr>
        <p:txBody>
          <a:bodyPr anchor="t" anchorCtr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solidFill>
                  <a:srgbClr val="0078C8"/>
                </a:solidFill>
                <a:latin typeface="汉仪尚巍手书简" panose="00020600040101010101" charset="-122"/>
                <a:ea typeface="汉仪尚巍手书简" panose="00020600040101010101" charset="-122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" name="矩形 9"/>
          <p:cNvSpPr/>
          <p:nvPr/>
        </p:nvSpPr>
        <p:spPr>
          <a:xfrm>
            <a:off x="0" y="6137910"/>
            <a:ext cx="12192635" cy="720090"/>
          </a:xfrm>
          <a:prstGeom prst="rect">
            <a:avLst/>
          </a:prstGeom>
          <a:solidFill>
            <a:srgbClr val="0078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70000"/>
              </a:lnSpc>
            </a:pP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环保扎根现在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  <a:sym typeface="+mn-ea"/>
              </a:rPr>
              <a:t>渤瑞创造未来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           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lang="en-US" altLang="zh-CN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sym typeface="+mn-ea"/>
              </a:rPr>
              <a:t>BO RUI HUAN BAO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  <a:sym typeface="+mn-ea"/>
              </a:rPr>
              <a:t>     </a:t>
            </a:r>
            <a:r>
              <a:rPr lang="zh-CN" altLang="en-US" sz="2800" b="1" i="1" dirty="0">
                <a:solidFill>
                  <a:schemeClr val="bg1"/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</a:t>
            </a:r>
            <a:r>
              <a:rPr lang="zh-CN" altLang="en-US" b="1" i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glow rad="635000">
                    <a:schemeClr val="accent1">
                      <a:alpha val="0"/>
                    </a:schemeClr>
                  </a:glow>
                  <a:outerShdw blurRad="1168400" dist="50800" dir="5400000" algn="ctr" rotWithShape="0">
                    <a:schemeClr val="bg2">
                      <a:alpha val="0"/>
                    </a:schemeClr>
                  </a:outerShdw>
                  <a:reflection stA="31000" endPos="65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endParaRPr lang="zh-CN" altLang="en-US" b="1" i="1" dirty="0">
              <a:solidFill>
                <a:schemeClr val="accent6">
                  <a:lumMod val="40000"/>
                  <a:lumOff val="60000"/>
                </a:schemeClr>
              </a:solidFill>
              <a:effectLst>
                <a:glow rad="635000">
                  <a:schemeClr val="accent1">
                    <a:alpha val="0"/>
                  </a:schemeClr>
                </a:glow>
                <a:outerShdw blurRad="1168400" dist="50800" dir="5400000" algn="ctr" rotWithShape="0">
                  <a:schemeClr val="bg2">
                    <a:alpha val="0"/>
                  </a:schemeClr>
                </a:outerShdw>
                <a:reflection stA="31000" endPos="65000" dist="50800" dir="5400000" sy="-100000" algn="bl" rotWithShape="0"/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尾页">
    <p:bg>
      <p:bgPr>
        <a:solidFill>
          <a:srgbClr val="0078C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:/Users/YangCong/AppData/Local/Temp/kaimatting_20190801094404/output_20190801094433..pngoutput_20190801094433."/>
          <p:cNvPicPr>
            <a:picLocks noChangeAspect="1"/>
          </p:cNvPicPr>
          <p:nvPr userDrawn="1"/>
        </p:nvPicPr>
        <p:blipFill>
          <a:blip r:embed="rId2"/>
          <a:srcRect l="31555" r="31787" b="12509"/>
          <a:stretch>
            <a:fillRect/>
          </a:stretch>
        </p:blipFill>
        <p:spPr>
          <a:xfrm>
            <a:off x="1797050" y="2280285"/>
            <a:ext cx="1657985" cy="1615440"/>
          </a:xfrm>
          <a:prstGeom prst="rect">
            <a:avLst/>
          </a:prstGeom>
        </p:spPr>
      </p:pic>
      <p:sp>
        <p:nvSpPr>
          <p:cNvPr id="3" name="文本框 2"/>
          <p:cNvSpPr txBox="1"/>
          <p:nvPr userDrawn="1"/>
        </p:nvSpPr>
        <p:spPr>
          <a:xfrm>
            <a:off x="635" y="5348605"/>
            <a:ext cx="12191365" cy="1568450"/>
          </a:xfrm>
          <a:prstGeom prst="rect">
            <a:avLst/>
          </a:prstGeom>
          <a:noFill/>
          <a:effectLst>
            <a:softEdge rad="1270000"/>
          </a:effectLst>
        </p:spPr>
        <p:txBody>
          <a:bodyPr wrap="square" rtlCol="0">
            <a:spAutoFit/>
          </a:bodyPr>
          <a:lstStyle/>
          <a:p>
            <a:r>
              <a:rPr lang="en-US" altLang="zh-CN" sz="9600" b="1" i="1">
                <a:solidFill>
                  <a:srgbClr val="1C88D7"/>
                </a:solidFill>
                <a:latin typeface="汉仪尚巍手书W" panose="00020600040101010101" charset="-122"/>
                <a:ea typeface="汉仪尚巍手书W" panose="00020600040101010101" charset="-122"/>
                <a:cs typeface="Bahnschrift SemiLight" panose="020B0502040204020203" charset="0"/>
              </a:rPr>
              <a:t>BO RUI HUAN BAO</a:t>
            </a:r>
          </a:p>
        </p:txBody>
      </p:sp>
      <p:sp>
        <p:nvSpPr>
          <p:cNvPr id="9" name="文本框 8"/>
          <p:cNvSpPr txBox="1"/>
          <p:nvPr userDrawn="1"/>
        </p:nvSpPr>
        <p:spPr>
          <a:xfrm>
            <a:off x="4253865" y="1688465"/>
            <a:ext cx="6933565" cy="2799715"/>
          </a:xfrm>
          <a:prstGeom prst="rect">
            <a:avLst/>
          </a:prstGeom>
          <a:noFill/>
          <a:effectLst>
            <a:outerShdw blurRad="1219200" dist="1587500" dir="18900000" sx="1000" sy="1000" kx="-1200000" algn="bl" rotWithShape="0">
              <a:prstClr val="black">
                <a:alpha val="6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zh-CN" altLang="en-US" sz="8800" b="1" i="1">
                <a:solidFill>
                  <a:schemeClr val="bg1"/>
                </a:solidFill>
                <a:effectLst>
                  <a:reflection blurRad="6350" stA="34000" endA="50" endPos="85000" dist="254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</a:rPr>
              <a:t>环保扎根现在</a:t>
            </a:r>
          </a:p>
          <a:p>
            <a:r>
              <a:rPr lang="zh-CN" altLang="en-US" sz="8800" b="1" i="1">
                <a:solidFill>
                  <a:schemeClr val="bg1"/>
                </a:solidFill>
                <a:effectLst>
                  <a:reflection blurRad="6350" stA="34000" endA="50" endPos="85000" dist="25400" dir="5400000" sy="-100000" algn="bl" rotWithShape="0"/>
                </a:effectLst>
                <a:latin typeface="汉仪尚巍手书W" panose="00020600040101010101" charset="-122"/>
                <a:ea typeface="汉仪尚巍手书W" panose="00020600040101010101" charset="-122"/>
              </a:rPr>
              <a:t>渤瑞创造未来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2026/4/27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ags" Target="../tags/tag2.xml"/><Relationship Id="rId13" Type="http://schemas.openxmlformats.org/officeDocument/2006/relationships/tags" Target="../tags/tag7.xml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12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ags" Target="../tags/tag5.xml"/><Relationship Id="rId5" Type="http://schemas.openxmlformats.org/officeDocument/2006/relationships/slideLayout" Target="../slideLayouts/slideLayout5.xml"/><Relationship Id="rId10" Type="http://schemas.openxmlformats.org/officeDocument/2006/relationships/tags" Target="../tags/tag4.xml"/><Relationship Id="rId4" Type="http://schemas.openxmlformats.org/officeDocument/2006/relationships/slideLayout" Target="../slideLayouts/slideLayout4.xml"/><Relationship Id="rId9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2026/4/27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custDataLst>
      <p:tags r:id="rId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zh-CN" altLang="en-US" dirty="0"/>
              <a:t>实验室危险废物应急处置预案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/>
              <a:t>应急预案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444115" y="797878"/>
            <a:ext cx="730377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危险废物溢出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危险废物溢出导致易燃液体泄漏，可能造成火灾或气体爆炸；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危险废物溢出导致有毒液体或气体泄漏；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危险废物的溢出导致土壤污染或者水体污染。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火灾导致有毒烟气产生或泄漏；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火灾蔓延，可能导致其他区域材料起火或导致过热引发的爆炸；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火灾蔓延至校外；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使用水或化学灭火剂可能产生被污染的水流。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爆炸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存在发生爆炸的危险，并可能因产生爆炸碎片或冲击波导致安全风险；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存在发生爆炸的危险，并可能引燃校园内其他危险废物；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存在发生爆炸的危险，并可能导致有毒材料泄漏；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已经发生爆炸。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/>
              <a:t>实验室危险废物泄漏处理措施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25195" y="918845"/>
            <a:ext cx="10080000" cy="4661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确定泄漏物名称，性质和泄漏量。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现场警戒，在彻底收集处理前严禁他人接近。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应急人员必须熟悉此泄漏物质的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MSDS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后进行处理。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应急人员必须正确佩戴相应的防护用品。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如果泄漏物是易燃物，则必须首先消除泄漏污染区域的点火源。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收集方法：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气体泄漏，应急人员首先止住泄漏，如可能合理通风和喷雾状水。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液体泄漏，在保证安全的前提下切断泄漏源，使用相应的吸收棉或砂土，锯末等吸收后妥善处理。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固体泄漏，使用适当的工具和容器收集泄漏物。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endParaRPr lang="zh-CN" altLang="en-US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/>
              <a:t>实验室危险废物泄漏处理措施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25195" y="918845"/>
            <a:ext cx="10080000" cy="2168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收集后装入专用容器，标记清楚后送往危险废物暂存库。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清洁地面，恢复实验室用品。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针对危险废物泄露的部位和原因，用提前准备好的沙袋、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消防等设施，进行覆盖、拦截、引流等措施，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同时采取相应的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回收、吸附等措施清除污染物，降低对环境的影响，要重点防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止污水排入附近水环境。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rmAutofit fontScale="95000" lnSpcReduction="10000"/>
          </a:bodyPr>
          <a:lstStyle/>
          <a:p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363220" y="1269365"/>
            <a:ext cx="11465560" cy="4319270"/>
            <a:chOff x="594" y="1605"/>
            <a:chExt cx="18056" cy="6802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2"/>
            <a:srcRect l="19647"/>
            <a:stretch>
              <a:fillRect/>
            </a:stretch>
          </p:blipFill>
          <p:spPr>
            <a:xfrm>
              <a:off x="594" y="1605"/>
              <a:ext cx="8204" cy="6803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98" y="1605"/>
              <a:ext cx="9853" cy="6803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/>
              <a:t>实验室危险废物着火处理措施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25195" y="918845"/>
            <a:ext cx="10080000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确定泄漏物名称，性质和可燃危险废物量。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现场警戒，在彻底扑灭火灾前严禁他人接近。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应急人员必须熟悉此火灾物质的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MSDS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后处理。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应急人员必须正确佩戴相应的应急使用的防护用品。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必须首先消除泄漏污染区域的点火源。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扑救方法：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迅速关闭火灾部位的上下游阀门，切断进入火灾事故地点的一切物料；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在火灾尚未扩大到不可控制之前，应使用移动式灭火器、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或现场其它各种消防设备、器材扑灭初期火灾和控制火源。</a:t>
            </a: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根据火势大小及时通知学校或消防部门。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>
                <a:sym typeface="+mn-ea"/>
              </a:rPr>
              <a:t>实验室危险废物灭火注意事项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925195" y="918845"/>
            <a:ext cx="10080000" cy="2999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1" indent="-285750" algn="l" fontAlgn="auto">
              <a:lnSpc>
                <a:spcPct val="150000"/>
              </a:lnSpc>
              <a:buClrTx/>
              <a:buSzTx/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灭火人员不应单独灭火；</a:t>
            </a:r>
          </a:p>
          <a:p>
            <a:pPr marL="285750" lvl="1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出口应始终保持清洁和畅通；</a:t>
            </a:r>
          </a:p>
          <a:p>
            <a:pPr marL="285750" lvl="1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要选择正确的灭火剂：</a:t>
            </a:r>
          </a:p>
          <a:p>
            <a:pPr marL="742950" lvl="3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包括木材、布料、纸张、橡胶以及塑料等的固体可燃材料的火灾，可采用水冷却法；</a:t>
            </a:r>
          </a:p>
          <a:p>
            <a:pPr marL="742950" lvl="3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易燃可燃液体、易燃气体和油脂类等化学药品火灾，使用大剂量泡沫灭火剂、干粉灭火剂将液体火灾扑灭；</a:t>
            </a:r>
          </a:p>
          <a:p>
            <a:pPr marL="285750" lvl="2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可燃金属，如镁、钠、钾及其合金等火灾，应用特殊的灭火剂，如干砂或干粉灭火器等来灭火。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rmAutofit fontScale="95000" lnSpcReduction="10000"/>
          </a:bodyPr>
          <a:lstStyle/>
          <a:p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363220" y="1269365"/>
            <a:ext cx="11465560" cy="4319270"/>
            <a:chOff x="969" y="1830"/>
            <a:chExt cx="18056" cy="6802"/>
          </a:xfrm>
        </p:grpSpPr>
        <p:pic>
          <p:nvPicPr>
            <p:cNvPr id="7" name="图片 6" descr="c6f292e2f5f37fa80dbab3f3e7666af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69" y="1830"/>
              <a:ext cx="8793" cy="6803"/>
            </a:xfrm>
            <a:prstGeom prst="rect">
              <a:avLst/>
            </a:prstGeom>
          </p:spPr>
        </p:pic>
        <p:pic>
          <p:nvPicPr>
            <p:cNvPr id="8" name="图片 7" descr="649f98f820e717960bc49da42c1bdf7"/>
            <p:cNvPicPr>
              <a:picLocks noChangeAspect="1"/>
            </p:cNvPicPr>
            <p:nvPr/>
          </p:nvPicPr>
          <p:blipFill>
            <a:blip r:embed="rId3"/>
            <a:srcRect t="6391" r="13529"/>
            <a:stretch>
              <a:fillRect/>
            </a:stretch>
          </p:blipFill>
          <p:spPr>
            <a:xfrm>
              <a:off x="9761" y="1830"/>
              <a:ext cx="9265" cy="6803"/>
            </a:xfrm>
            <a:prstGeom prst="rect">
              <a:avLst/>
            </a:prstGeom>
            <a:ln>
              <a:noFill/>
            </a:ln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/>
              <a:t>危险化学品泄漏应急演练</a:t>
            </a:r>
          </a:p>
        </p:txBody>
      </p:sp>
      <p:pic>
        <p:nvPicPr>
          <p:cNvPr id="4" name="mmexport174965217218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6000" y="909000"/>
            <a:ext cx="8960000" cy="50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zh-CN" altLang="en-US"/>
              <a:t>实验室危险废物转移泄漏应急演练</a:t>
            </a:r>
          </a:p>
        </p:txBody>
      </p:sp>
      <p:pic>
        <p:nvPicPr>
          <p:cNvPr id="3" name="media14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6880" y="909000"/>
            <a:ext cx="8958240" cy="50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0"/>
          </p:nvPr>
        </p:nvSpPr>
        <p:spPr/>
        <p:txBody>
          <a:bodyPr>
            <a:normAutofit lnSpcReduction="10000"/>
          </a:bodyPr>
          <a:lstStyle/>
          <a:p>
            <a:endParaRPr lang="zh-CN" altLang="en-US"/>
          </a:p>
        </p:txBody>
      </p:sp>
      <p:pic>
        <p:nvPicPr>
          <p:cNvPr id="3" name="2025年全国安全月活动公益广告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6000" y="909000"/>
            <a:ext cx="8960000" cy="50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65&quot;:[20238649],&quot;70&quot;:[3318475,3330815,3331454,3322235,3323888,3402933,3314123,3333015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595</Words>
  <Application>Microsoft Office PowerPoint</Application>
  <PresentationFormat>宽屏</PresentationFormat>
  <Paragraphs>49</Paragraphs>
  <Slides>11</Slides>
  <Notes>0</Notes>
  <HiddenSlides>0</HiddenSlides>
  <MMClips>3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8" baseType="lpstr">
      <vt:lpstr>汉仪尚巍手书W</vt:lpstr>
      <vt:lpstr>Calibri</vt:lpstr>
      <vt:lpstr>微软雅黑</vt:lpstr>
      <vt:lpstr>Wingdings</vt:lpstr>
      <vt:lpstr>汉仪尚巍手书简</vt:lpstr>
      <vt:lpstr>Arial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张</cp:lastModifiedBy>
  <cp:revision>183</cp:revision>
  <dcterms:created xsi:type="dcterms:W3CDTF">2019-06-19T02:08:00Z</dcterms:created>
  <dcterms:modified xsi:type="dcterms:W3CDTF">2026-04-27T08:49:05Z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2052-12.1.0.21541</vt:lpwstr>
  </property>
  <property fmtid="{D5CDD505-2E9C-101B-9397-08002B2CF9AE}" pid="3" name="ICV">
    <vt:lpwstr>96E820C7023F4C0CA4487191DA594D04_12</vt:lpwstr>
  </property>
</Properties>
</file>