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577" r:id="rId2"/>
    <p:sldId id="592" r:id="rId3"/>
    <p:sldId id="333" r:id="rId4"/>
    <p:sldId id="415" r:id="rId5"/>
    <p:sldId id="575" r:id="rId6"/>
  </p:sldIdLst>
  <p:sldSz cx="12192000" cy="6858000"/>
  <p:notesSz cx="6858000" cy="9144000"/>
  <p:embeddedFontLst>
    <p:embeddedFont>
      <p:font typeface="汉仪尚巍手书W" panose="02010600030101010101" charset="-122"/>
      <p:regular r:id="rId9"/>
    </p:embeddedFont>
    <p:embeddedFont>
      <p:font typeface="汉仪尚巍手书简" panose="02010600030101010101" charset="-122"/>
      <p:regular r:id="rId10"/>
    </p:embeddedFont>
    <p:embeddedFont>
      <p:font typeface="Calibri" panose="020F0502020204030204" pitchFamily="34" charset="0"/>
      <p:regular r:id="rId11"/>
      <p:bold r:id="rId12"/>
      <p:italic r:id="rId13"/>
      <p:boldItalic r:id="rId14"/>
    </p:embeddedFont>
    <p:embeddedFont>
      <p:font typeface="微软雅黑" panose="020B0503020204020204" pitchFamily="34" charset="-122"/>
      <p:regular r:id="rId15"/>
      <p:bold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483810881" name="WPS_1679281038" initials="W" lastIdx="1" clrIdx="2"/>
  <p:cmAuthor id="1" name="123" initials="1" lastIdx="1" clrIdx="0"/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8C8"/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107" d="100"/>
          <a:sy n="107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font" Target="fonts/font5.fntdata"/><Relationship Id="rId18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4.fntdata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10" Type="http://schemas.openxmlformats.org/officeDocument/2006/relationships/font" Target="fonts/font2.fntdata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首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20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pic>
        <p:nvPicPr>
          <p:cNvPr id="6" name="图片 5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5539740" y="866775"/>
            <a:ext cx="1115060" cy="1086485"/>
          </a:xfrm>
          <a:prstGeom prst="rect">
            <a:avLst/>
          </a:prstGeom>
        </p:spPr>
      </p:pic>
      <p:sp>
        <p:nvSpPr>
          <p:cNvPr id="18" name="文本占位符 17"/>
          <p:cNvSpPr>
            <a:spLocks noGrp="1"/>
          </p:cNvSpPr>
          <p:nvPr>
            <p:ph type="body" idx="11" hasCustomPrompt="1"/>
          </p:nvPr>
        </p:nvSpPr>
        <p:spPr>
          <a:xfrm>
            <a:off x="0" y="2604770"/>
            <a:ext cx="12191365" cy="133477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7200" b="1">
                <a:solidFill>
                  <a:schemeClr val="bg1"/>
                </a:solidFill>
                <a:effectLst>
                  <a:reflection blurRad="6350" stA="34000" endA="900" endPos="85000" dist="25400" dir="5400000" sy="-100000" algn="bl" rotWithShape="0"/>
                </a:effectLst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9" name="文本占位符 18"/>
          <p:cNvSpPr>
            <a:spLocks noGrp="1"/>
          </p:cNvSpPr>
          <p:nvPr>
            <p:ph type="body" idx="12" hasCustomPrompt="1"/>
          </p:nvPr>
        </p:nvSpPr>
        <p:spPr>
          <a:xfrm>
            <a:off x="4655185" y="4837430"/>
            <a:ext cx="2880000" cy="360000"/>
          </a:xfrm>
        </p:spPr>
        <p:txBody>
          <a:bodyPr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授课人：姓名</a:t>
            </a:r>
          </a:p>
        </p:txBody>
      </p:sp>
      <p:sp>
        <p:nvSpPr>
          <p:cNvPr id="20" name="文本占位符 19"/>
          <p:cNvSpPr>
            <a:spLocks noGrp="1"/>
          </p:cNvSpPr>
          <p:nvPr>
            <p:ph type="body" idx="13" hasCustomPrompt="1"/>
          </p:nvPr>
        </p:nvSpPr>
        <p:spPr>
          <a:xfrm>
            <a:off x="4655185" y="5197475"/>
            <a:ext cx="2880000" cy="360000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>
                <a:solidFill>
                  <a:schemeClr val="bg1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2025年5月29日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0" hasCustomPrompt="1"/>
          </p:nvPr>
        </p:nvSpPr>
        <p:spPr>
          <a:xfrm>
            <a:off x="-4445" y="2348865"/>
            <a:ext cx="12192000" cy="1080000"/>
          </a:xfrm>
        </p:spPr>
        <p:txBody>
          <a:bodyPr>
            <a:noAutofit/>
          </a:bodyPr>
          <a:lstStyle>
            <a:lvl1pPr marL="0" indent="0" algn="ctr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6600" b="1">
                <a:solidFill>
                  <a:srgbClr val="0078C8"/>
                </a:solidFill>
                <a:effectLst/>
                <a:latin typeface="汉仪尚巍手书简" panose="00020600040101010101" charset="-122"/>
                <a:ea typeface="汉仪尚巍手书简" panose="00020600040101010101" charset="-122"/>
              </a:defRPr>
            </a:lvl1pPr>
          </a:lstStyle>
          <a:p>
            <a:pPr lvl="0"/>
            <a:r>
              <a:rPr lang="zh-CN" altLang="en-US"/>
              <a:t>编辑章节标题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章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节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30175" y="36195"/>
            <a:ext cx="665042" cy="648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>
            <a:off x="0" y="737235"/>
            <a:ext cx="12193200" cy="1270"/>
          </a:xfrm>
          <a:prstGeom prst="line">
            <a:avLst/>
          </a:prstGeom>
          <a:ln w="41275">
            <a:solidFill>
              <a:srgbClr val="0078C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文本占位符 8"/>
          <p:cNvSpPr>
            <a:spLocks noGrp="1"/>
          </p:cNvSpPr>
          <p:nvPr>
            <p:ph type="body" idx="10" hasCustomPrompt="1"/>
          </p:nvPr>
        </p:nvSpPr>
        <p:spPr>
          <a:xfrm>
            <a:off x="925195" y="144145"/>
            <a:ext cx="11268075" cy="432000"/>
          </a:xfrm>
        </p:spPr>
        <p:txBody>
          <a:bodyPr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rgbClr val="0078C8"/>
                </a:solidFill>
                <a:latin typeface="汉仪尚巍手书简" panose="00020600040101010101" charset="-122"/>
                <a:ea typeface="汉仪尚巍手书简" panose="00020600040101010101" charset="-122"/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6137910"/>
            <a:ext cx="12192635" cy="720090"/>
          </a:xfrm>
          <a:prstGeom prst="rect">
            <a:avLst/>
          </a:prstGeom>
          <a:solidFill>
            <a:srgbClr val="0078C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70000"/>
              </a:lnSpc>
            </a:pP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环保扎根现在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cs typeface="汉仪尚巍手书W" panose="00020600040101010101" charset="-122"/>
                <a:sym typeface="+mn-ea"/>
              </a:rPr>
              <a:t>渤瑞创造未来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      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</a:t>
            </a:r>
            <a:r>
              <a:rPr lang="en-US" altLang="zh-CN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BO RUI HUAN BAO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  <a:sym typeface="+mn-ea"/>
              </a:rPr>
              <a:t>     </a:t>
            </a:r>
            <a:r>
              <a:rPr lang="zh-CN" altLang="en-US" sz="2800" b="1" i="1" dirty="0">
                <a:solidFill>
                  <a:schemeClr val="bg1"/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             </a:t>
            </a:r>
            <a:r>
              <a:rPr lang="zh-CN" altLang="en-US" b="1" i="1" dirty="0"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glow rad="635000">
                    <a:schemeClr val="accent1">
                      <a:alpha val="0"/>
                    </a:schemeClr>
                  </a:glow>
                  <a:outerShdw blurRad="1168400" dist="50800" dir="5400000" algn="ctr" rotWithShape="0">
                    <a:schemeClr val="bg2">
                      <a:alpha val="0"/>
                    </a:schemeClr>
                  </a:outerShdw>
                  <a:reflection stA="31000" endPos="65000" dist="50800" dir="5400000" sy="-100000" algn="bl" rotWithShape="0"/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zh-CN" altLang="en-US" b="1" i="1" dirty="0">
              <a:solidFill>
                <a:schemeClr val="accent6">
                  <a:lumMod val="40000"/>
                  <a:lumOff val="60000"/>
                </a:schemeClr>
              </a:solidFill>
              <a:effectLst>
                <a:glow rad="635000">
                  <a:schemeClr val="accent1">
                    <a:alpha val="0"/>
                  </a:schemeClr>
                </a:glow>
                <a:outerShdw blurRad="1168400" dist="50800" dir="5400000" algn="ctr" rotWithShape="0">
                  <a:schemeClr val="bg2">
                    <a:alpha val="0"/>
                  </a:schemeClr>
                </a:outerShdw>
                <a:reflection stA="31000" endPos="65000" dist="50800" dir="5400000" sy="-100000" algn="bl" rotWithShape="0"/>
              </a:effectLst>
              <a:latin typeface="微软雅黑" panose="020B0503020204020204" charset="-122"/>
              <a:ea typeface="微软雅黑" panose="020B0503020204020204" charset="-122"/>
            </a:endParaRPr>
          </a:p>
          <a:p>
            <a:pPr algn="l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尾页">
    <p:bg>
      <p:bgPr>
        <a:solidFill>
          <a:srgbClr val="0078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C:/Users/YangCong/AppData/Local/Temp/kaimatting_20190801094404/output_20190801094433..pngoutput_20190801094433."/>
          <p:cNvPicPr>
            <a:picLocks noChangeAspect="1"/>
          </p:cNvPicPr>
          <p:nvPr userDrawn="1"/>
        </p:nvPicPr>
        <p:blipFill>
          <a:blip r:embed="rId2"/>
          <a:srcRect l="31555" r="31787" b="12509"/>
          <a:stretch>
            <a:fillRect/>
          </a:stretch>
        </p:blipFill>
        <p:spPr>
          <a:xfrm>
            <a:off x="1797050" y="2280285"/>
            <a:ext cx="1657985" cy="161544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635" y="5348605"/>
            <a:ext cx="12191365" cy="1568450"/>
          </a:xfrm>
          <a:prstGeom prst="rect">
            <a:avLst/>
          </a:prstGeom>
          <a:noFill/>
          <a:effectLst>
            <a:softEdge rad="1270000"/>
          </a:effectLst>
        </p:spPr>
        <p:txBody>
          <a:bodyPr wrap="square" rtlCol="0">
            <a:spAutoFit/>
          </a:bodyPr>
          <a:lstStyle/>
          <a:p>
            <a:r>
              <a:rPr lang="en-US" altLang="zh-CN" sz="9600" b="1" i="1">
                <a:solidFill>
                  <a:srgbClr val="1C88D7"/>
                </a:solidFill>
                <a:latin typeface="汉仪尚巍手书W" panose="00020600040101010101" charset="-122"/>
                <a:ea typeface="汉仪尚巍手书W" panose="00020600040101010101" charset="-122"/>
                <a:cs typeface="Bahnschrift SemiLight" panose="020B0502040204020203" charset="0"/>
              </a:rPr>
              <a:t>BO RUI HUAN BAO</a:t>
            </a:r>
          </a:p>
        </p:txBody>
      </p:sp>
      <p:sp>
        <p:nvSpPr>
          <p:cNvPr id="9" name="文本框 8"/>
          <p:cNvSpPr txBox="1"/>
          <p:nvPr userDrawn="1"/>
        </p:nvSpPr>
        <p:spPr>
          <a:xfrm>
            <a:off x="4253865" y="1688465"/>
            <a:ext cx="6933565" cy="2799715"/>
          </a:xfrm>
          <a:prstGeom prst="rect">
            <a:avLst/>
          </a:prstGeom>
          <a:noFill/>
          <a:effectLst>
            <a:outerShdw blurRad="1219200" dist="1587500" dir="18900000" sx="1000" sy="1000" kx="-1200000" algn="bl" rotWithShape="0">
              <a:prstClr val="black">
                <a:alpha val="6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环保扎根现在</a:t>
            </a:r>
          </a:p>
          <a:p>
            <a:r>
              <a:rPr lang="zh-CN" altLang="en-US" sz="8800" b="1" i="1">
                <a:solidFill>
                  <a:schemeClr val="bg1"/>
                </a:solidFill>
                <a:effectLst>
                  <a:reflection blurRad="6350" stA="34000" endA="50" endPos="85000" dist="25400" dir="5400000" sy="-100000" algn="bl" rotWithShape="0"/>
                </a:effectLst>
                <a:latin typeface="汉仪尚巍手书W" panose="00020600040101010101" charset="-122"/>
                <a:ea typeface="汉仪尚巍手书W" panose="00020600040101010101" charset="-122"/>
              </a:rPr>
              <a:t>渤瑞创造未来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13" Type="http://schemas.openxmlformats.org/officeDocument/2006/relationships/tags" Target="../tags/tag7.xml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ags" Target="../tags/tag5.xml"/><Relationship Id="rId5" Type="http://schemas.openxmlformats.org/officeDocument/2006/relationships/slideLayout" Target="../slideLayouts/slideLayout5.xml"/><Relationship Id="rId10" Type="http://schemas.openxmlformats.org/officeDocument/2006/relationships/tags" Target="../tags/tag4.xml"/><Relationship Id="rId4" Type="http://schemas.openxmlformats.org/officeDocument/2006/relationships/slideLayout" Target="../slideLayouts/slideLayout4.xml"/><Relationship Id="rId9" Type="http://schemas.openxmlformats.org/officeDocument/2006/relationships/tags" Target="../tags/tag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9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1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2026/4/27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2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3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bin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/>
          <a:lstStyle/>
          <a:p>
            <a:r>
              <a:rPr kumimoji="0" lang="zh-CN" altLang="en-US" sz="6600" b="1" i="0" u="none" strike="noStrike" kern="1200" cap="none" spc="150" normalizeH="0" baseline="0" noProof="0" dirty="0">
                <a:ln>
                  <a:noFill/>
                </a:ln>
                <a:solidFill>
                  <a:srgbClr val="0078C8"/>
                </a:solidFill>
                <a:effectLst/>
                <a:uLnTx/>
                <a:uFillTx/>
                <a:latin typeface="汉仪尚巍手书简" panose="00020600040101010101" charset="-122"/>
                <a:ea typeface="汉仪尚巍手书简" panose="00020600040101010101" charset="-122"/>
                <a:cs typeface="+mn-cs"/>
              </a:rPr>
              <a:t>利器</a:t>
            </a:r>
            <a:r>
              <a:rPr lang="zh-CN" altLang="en-US" dirty="0"/>
              <a:t>类实验室危险废物收集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利器类实验室危险废物</a:t>
            </a:r>
          </a:p>
        </p:txBody>
      </p:sp>
      <p:sp>
        <p:nvSpPr>
          <p:cNvPr id="4" name="文本框 3"/>
          <p:cNvSpPr txBox="1"/>
          <p:nvPr/>
        </p:nvSpPr>
        <p:spPr>
          <a:xfrm>
            <a:off x="1186815" y="1873250"/>
            <a:ext cx="10079990" cy="247777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少量碎玻璃、破碎玻璃仪器等应当使用报纸包裹后再用塑料袋包裹，防止洒落或扎伤他人；大量时可使用纸箱单独包装。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r>
              <a:rPr lang="zh-CN" altLang="en-US" sz="200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针头、刀片、注射器等利器应使用利器桶或锐器盒内存放，避免扎伤其他人员。</a:t>
            </a:r>
          </a:p>
          <a:p>
            <a:pPr marL="285750" indent="-285750">
              <a:lnSpc>
                <a:spcPct val="150000"/>
              </a:lnSpc>
              <a:buFont typeface="Wingdings" panose="05000000000000000000" charset="0"/>
              <a:buChar char="Ø"/>
            </a:pPr>
            <a:endParaRPr lang="en-US" altLang="zh-CN" sz="200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利器类实验室危险废物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1112520" y="1629410"/>
            <a:ext cx="9966960" cy="3599180"/>
            <a:chOff x="3086" y="2558"/>
            <a:chExt cx="15696" cy="5668"/>
          </a:xfrm>
        </p:grpSpPr>
        <p:pic>
          <p:nvPicPr>
            <p:cNvPr id="4" name="图片 3" descr="IMG_20250611_0904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 rot="5400000">
              <a:off x="4031" y="1613"/>
              <a:ext cx="5669" cy="7559"/>
            </a:xfrm>
            <a:prstGeom prst="rect">
              <a:avLst/>
            </a:prstGeom>
          </p:spPr>
        </p:pic>
        <p:pic>
          <p:nvPicPr>
            <p:cNvPr id="5" name="图片 4" descr="IMG_20250611_085452"/>
            <p:cNvPicPr>
              <a:picLocks noChangeAspect="1"/>
            </p:cNvPicPr>
            <p:nvPr/>
          </p:nvPicPr>
          <p:blipFill>
            <a:blip r:embed="rId4"/>
            <a:srcRect l="8217" t="4608" r="6512" b="3583"/>
            <a:stretch>
              <a:fillRect/>
            </a:stretch>
          </p:blipFill>
          <p:spPr>
            <a:xfrm rot="5400000">
              <a:off x="11879" y="1323"/>
              <a:ext cx="5669" cy="813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792798" y="1269365"/>
            <a:ext cx="10606405" cy="4319270"/>
            <a:chOff x="1213" y="1710"/>
            <a:chExt cx="16703" cy="6802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/>
            <a:srcRect l="50000"/>
            <a:stretch>
              <a:fillRect/>
            </a:stretch>
          </p:blipFill>
          <p:spPr>
            <a:xfrm>
              <a:off x="11012" y="1710"/>
              <a:ext cx="6905" cy="6803"/>
            </a:xfrm>
            <a:prstGeom prst="rect">
              <a:avLst/>
            </a:prstGeom>
          </p:spPr>
        </p:pic>
        <p:pic>
          <p:nvPicPr>
            <p:cNvPr id="5" name="图片 4" descr="IMG_20250611_085606"/>
            <p:cNvPicPr>
              <a:picLocks noChangeAspect="1"/>
            </p:cNvPicPr>
            <p:nvPr/>
          </p:nvPicPr>
          <p:blipFill>
            <a:blip r:embed="rId3"/>
            <a:srcRect l="12389" t="12046" r="15639" b="21639"/>
            <a:stretch>
              <a:fillRect/>
            </a:stretch>
          </p:blipFill>
          <p:spPr>
            <a:xfrm>
              <a:off x="1213" y="1710"/>
              <a:ext cx="9845" cy="6803"/>
            </a:xfrm>
            <a:prstGeom prst="rect">
              <a:avLst/>
            </a:prstGeom>
          </p:spPr>
        </p:pic>
      </p:grpSp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利器类实验室危险废物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0"/>
          </p:nvPr>
        </p:nvSpPr>
        <p:spPr/>
        <p:txBody>
          <a:bodyPr>
            <a:noAutofit/>
          </a:bodyPr>
          <a:lstStyle/>
          <a:p>
            <a:r>
              <a:rPr lang="zh-CN" altLang="en-US"/>
              <a:t>利器类实验室危险废物</a:t>
            </a:r>
          </a:p>
        </p:txBody>
      </p:sp>
      <p:pic>
        <p:nvPicPr>
          <p:cNvPr id="3" name="图片 2"/>
          <p:cNvPicPr/>
          <p:nvPr/>
        </p:nvPicPr>
        <p:blipFill>
          <a:blip r:embed="rId3"/>
          <a:stretch>
            <a:fillRect/>
          </a:stretch>
        </p:blipFill>
        <p:spPr>
          <a:xfrm>
            <a:off x="952500" y="1380173"/>
            <a:ext cx="10287000" cy="409765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65&quot;:[20238649],&quot;70&quot;:[3318475,3330815,3331454,3322235,3323888,3402933,3314123,3333015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</TotalTime>
  <Words>82</Words>
  <Application>Microsoft Office PowerPoint</Application>
  <PresentationFormat>宽屏</PresentationFormat>
  <Paragraphs>7</Paragraphs>
  <Slides>5</Slides>
  <Notes>2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2" baseType="lpstr">
      <vt:lpstr>汉仪尚巍手书W</vt:lpstr>
      <vt:lpstr>Calibri</vt:lpstr>
      <vt:lpstr>微软雅黑</vt:lpstr>
      <vt:lpstr>Wingdings</vt:lpstr>
      <vt:lpstr>汉仪尚巍手书简</vt:lpstr>
      <vt:lpstr>Arial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张</cp:lastModifiedBy>
  <cp:revision>181</cp:revision>
  <dcterms:created xsi:type="dcterms:W3CDTF">2019-06-19T02:08:00Z</dcterms:created>
  <dcterms:modified xsi:type="dcterms:W3CDTF">2026-04-27T08:44:13Z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2052-12.1.0.21541</vt:lpwstr>
  </property>
  <property fmtid="{D5CDD505-2E9C-101B-9397-08002B2CF9AE}" pid="3" name="ICV">
    <vt:lpwstr>96E820C7023F4C0CA4487191DA594D04_12</vt:lpwstr>
  </property>
</Properties>
</file>