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577" r:id="rId2"/>
    <p:sldId id="417" r:id="rId3"/>
    <p:sldId id="589" r:id="rId4"/>
    <p:sldId id="414" r:id="rId5"/>
  </p:sldIdLst>
  <p:sldSz cx="12192000" cy="6858000"/>
  <p:notesSz cx="6858000" cy="9144000"/>
  <p:embeddedFontLst>
    <p:embeddedFont>
      <p:font typeface="汉仪尚巍手书W" panose="02010600030101010101" charset="-122"/>
      <p:regular r:id="rId8"/>
    </p:embeddedFont>
    <p:embeddedFont>
      <p:font typeface="汉仪尚巍手书简" panose="02010600030101010101" charset="-122"/>
      <p:regular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微软雅黑" panose="020B0503020204020204" pitchFamily="34" charset="-122"/>
      <p:regular r:id="rId14"/>
      <p:bold r:id="rId15"/>
    </p:embeddedFont>
  </p:embeddedFontLst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483810881" name="WPS_1679281038" initials="W" lastIdx="1" clrIdx="2"/>
  <p:cmAuthor id="1" name="123" initials="1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8C8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822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handoutMaster" Target="handoutMasters/handoutMaster1.xml"/><Relationship Id="rId12" Type="http://schemas.openxmlformats.org/officeDocument/2006/relationships/font" Target="fonts/font5.fntdata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首页">
    <p:bg>
      <p:bgPr>
        <a:solidFill>
          <a:srgbClr val="0078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 userDrawn="1"/>
        </p:nvSpPr>
        <p:spPr>
          <a:xfrm>
            <a:off x="635" y="5348605"/>
            <a:ext cx="12191365" cy="1568450"/>
          </a:xfrm>
          <a:prstGeom prst="rect">
            <a:avLst/>
          </a:prstGeom>
          <a:noFill/>
          <a:effectLst>
            <a:softEdge rad="1270000"/>
          </a:effectLst>
        </p:spPr>
        <p:txBody>
          <a:bodyPr wrap="square" rtlCol="0">
            <a:spAutoFit/>
          </a:bodyPr>
          <a:lstStyle/>
          <a:p>
            <a:r>
              <a:rPr lang="en-US" altLang="zh-CN" sz="9600" b="1" i="1">
                <a:solidFill>
                  <a:srgbClr val="1C88D7"/>
                </a:solidFill>
                <a:latin typeface="汉仪尚巍手书W" panose="00020600040101010101" charset="-122"/>
                <a:ea typeface="汉仪尚巍手书W" panose="00020600040101010101" charset="-122"/>
                <a:cs typeface="Bahnschrift SemiLight" panose="020B0502040204020203" charset="0"/>
              </a:rPr>
              <a:t>BO RUI HUAN BAO</a:t>
            </a:r>
          </a:p>
        </p:txBody>
      </p:sp>
      <p:pic>
        <p:nvPicPr>
          <p:cNvPr id="6" name="图片 5" descr="C:/Users/YangCong/AppData/Local/Temp/kaimatting_20190801094404/output_20190801094433..pngoutput_20190801094433."/>
          <p:cNvPicPr>
            <a:picLocks noChangeAspect="1"/>
          </p:cNvPicPr>
          <p:nvPr userDrawn="1"/>
        </p:nvPicPr>
        <p:blipFill>
          <a:blip r:embed="rId2"/>
          <a:srcRect l="31555" r="31787" b="12509"/>
          <a:stretch>
            <a:fillRect/>
          </a:stretch>
        </p:blipFill>
        <p:spPr>
          <a:xfrm>
            <a:off x="5539740" y="866775"/>
            <a:ext cx="1115060" cy="1086485"/>
          </a:xfrm>
          <a:prstGeom prst="rect">
            <a:avLst/>
          </a:prstGeom>
        </p:spPr>
      </p:pic>
      <p:sp>
        <p:nvSpPr>
          <p:cNvPr id="18" name="文本占位符 17"/>
          <p:cNvSpPr>
            <a:spLocks noGrp="1"/>
          </p:cNvSpPr>
          <p:nvPr>
            <p:ph type="body" idx="11" hasCustomPrompt="1"/>
          </p:nvPr>
        </p:nvSpPr>
        <p:spPr>
          <a:xfrm>
            <a:off x="0" y="2604770"/>
            <a:ext cx="12191365" cy="1334770"/>
          </a:xfrm>
        </p:spPr>
        <p:txBody>
          <a:bodyPr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7200" b="1">
                <a:solidFill>
                  <a:schemeClr val="bg1"/>
                </a:solidFill>
                <a:effectLst>
                  <a:reflection blurRad="6350" stA="34000" endA="900" endPos="85000" dist="25400" dir="5400000" sy="-100000" algn="bl" rotWithShape="0"/>
                </a:effectLst>
                <a:latin typeface="汉仪尚巍手书简" panose="00020600040101010101" charset="-122"/>
                <a:ea typeface="汉仪尚巍手书简" panose="00020600040101010101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idx="12" hasCustomPrompt="1"/>
          </p:nvPr>
        </p:nvSpPr>
        <p:spPr>
          <a:xfrm>
            <a:off x="4655185" y="4837430"/>
            <a:ext cx="2880000" cy="3600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  <a:latin typeface="汉仪尚巍手书简" panose="00020600040101010101" charset="-122"/>
                <a:ea typeface="汉仪尚巍手书简" panose="00020600040101010101" charset="-122"/>
              </a:defRPr>
            </a:lvl1pPr>
          </a:lstStyle>
          <a:p>
            <a:pPr lvl="0"/>
            <a:r>
              <a:rPr lang="zh-CN" altLang="en-US"/>
              <a:t>授课人：姓名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idx="13" hasCustomPrompt="1"/>
          </p:nvPr>
        </p:nvSpPr>
        <p:spPr>
          <a:xfrm>
            <a:off x="4655185" y="5197475"/>
            <a:ext cx="2880000" cy="3600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  <a:latin typeface="汉仪尚巍手书简" panose="00020600040101010101" charset="-122"/>
                <a:ea typeface="汉仪尚巍手书简" panose="00020600040101010101" charset="-122"/>
              </a:defRPr>
            </a:lvl1pPr>
          </a:lstStyle>
          <a:p>
            <a:pPr lvl="0"/>
            <a:r>
              <a:rPr lang="zh-CN" altLang="en-US"/>
              <a:t>2025年5月29日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/Users/YangCong/AppData/Local/Temp/kaimatting_20190801094404/output_20190801094433..pngoutput_20190801094433."/>
          <p:cNvPicPr>
            <a:picLocks noChangeAspect="1"/>
          </p:cNvPicPr>
          <p:nvPr userDrawn="1"/>
        </p:nvPicPr>
        <p:blipFill>
          <a:blip r:embed="rId2"/>
          <a:srcRect l="31555" r="31787" b="12509"/>
          <a:stretch>
            <a:fillRect/>
          </a:stretch>
        </p:blipFill>
        <p:spPr>
          <a:xfrm>
            <a:off x="130175" y="36195"/>
            <a:ext cx="665042" cy="64800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0" y="737235"/>
            <a:ext cx="12193200" cy="1270"/>
          </a:xfrm>
          <a:prstGeom prst="line">
            <a:avLst/>
          </a:prstGeom>
          <a:ln w="41275">
            <a:solidFill>
              <a:srgbClr val="007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0" y="6137910"/>
            <a:ext cx="12192635" cy="720090"/>
          </a:xfrm>
          <a:prstGeom prst="rect">
            <a:avLst/>
          </a:prstGeom>
          <a:solidFill>
            <a:srgbClr val="007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70000"/>
              </a:lnSpc>
            </a:pP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环保扎根现在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渤瑞创造未来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        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rPr>
              <a:t>BO RUI HUAN BAO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rPr>
              <a:t>    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</a:t>
            </a:r>
            <a:r>
              <a:rPr lang="zh-CN" altLang="en-US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endParaRPr lang="zh-CN" altLang="en-US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glow rad="635000">
                  <a:schemeClr val="accent1">
                    <a:alpha val="0"/>
                  </a:schemeClr>
                </a:glow>
                <a:outerShdw blurRad="1168400" dist="50800" dir="5400000" algn="ctr" rotWithShape="0">
                  <a:schemeClr val="bg2">
                    <a:alpha val="0"/>
                  </a:schemeClr>
                </a:outerShdw>
                <a:reflection stA="31000" endPos="65000" dist="50800" dir="5400000" sy="-100000" algn="bl" rotWithShape="0"/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0" hasCustomPrompt="1"/>
          </p:nvPr>
        </p:nvSpPr>
        <p:spPr>
          <a:xfrm>
            <a:off x="-4445" y="2348865"/>
            <a:ext cx="12192000" cy="1080000"/>
          </a:xfrm>
        </p:spPr>
        <p:txBody>
          <a:bodyPr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rgbClr val="0078C8"/>
                </a:solidFill>
                <a:effectLst/>
                <a:latin typeface="汉仪尚巍手书简" panose="00020600040101010101" charset="-122"/>
                <a:ea typeface="汉仪尚巍手书简" panose="00020600040101010101" charset="-122"/>
              </a:defRPr>
            </a:lvl1pPr>
          </a:lstStyle>
          <a:p>
            <a:pPr lvl="0"/>
            <a:r>
              <a:rPr lang="zh-CN" altLang="en-US"/>
              <a:t>编辑章节标题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章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/Users/YangCong/AppData/Local/Temp/kaimatting_20190801094404/output_20190801094433..pngoutput_20190801094433."/>
          <p:cNvPicPr>
            <a:picLocks noChangeAspect="1"/>
          </p:cNvPicPr>
          <p:nvPr userDrawn="1"/>
        </p:nvPicPr>
        <p:blipFill>
          <a:blip r:embed="rId2"/>
          <a:srcRect l="31555" r="31787" b="12509"/>
          <a:stretch>
            <a:fillRect/>
          </a:stretch>
        </p:blipFill>
        <p:spPr>
          <a:xfrm>
            <a:off x="130175" y="36195"/>
            <a:ext cx="665042" cy="64800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0" y="737235"/>
            <a:ext cx="12193200" cy="1270"/>
          </a:xfrm>
          <a:prstGeom prst="line">
            <a:avLst/>
          </a:prstGeom>
          <a:ln w="41275">
            <a:solidFill>
              <a:srgbClr val="007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0" y="6137910"/>
            <a:ext cx="12192635" cy="720090"/>
          </a:xfrm>
          <a:prstGeom prst="rect">
            <a:avLst/>
          </a:prstGeom>
          <a:solidFill>
            <a:srgbClr val="007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70000"/>
              </a:lnSpc>
            </a:pP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环保扎根现在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渤瑞创造未来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        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rPr>
              <a:t>BO RUI HUAN BAO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rPr>
              <a:t>    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</a:t>
            </a:r>
            <a:r>
              <a:rPr lang="zh-CN" altLang="en-US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endParaRPr lang="zh-CN" altLang="en-US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glow rad="635000">
                  <a:schemeClr val="accent1">
                    <a:alpha val="0"/>
                  </a:schemeClr>
                </a:glow>
                <a:outerShdw blurRad="1168400" dist="50800" dir="5400000" algn="ctr" rotWithShape="0">
                  <a:schemeClr val="bg2">
                    <a:alpha val="0"/>
                  </a:schemeClr>
                </a:outerShdw>
                <a:reflection stA="31000" endPos="65000" dist="50800" dir="5400000" sy="-100000" algn="bl" rotWithShape="0"/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/Users/YangCong/AppData/Local/Temp/kaimatting_20190801094404/output_20190801094433..pngoutput_20190801094433."/>
          <p:cNvPicPr>
            <a:picLocks noChangeAspect="1"/>
          </p:cNvPicPr>
          <p:nvPr userDrawn="1"/>
        </p:nvPicPr>
        <p:blipFill>
          <a:blip r:embed="rId2"/>
          <a:srcRect l="31555" r="31787" b="12509"/>
          <a:stretch>
            <a:fillRect/>
          </a:stretch>
        </p:blipFill>
        <p:spPr>
          <a:xfrm>
            <a:off x="130175" y="36195"/>
            <a:ext cx="665042" cy="64800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0" y="737235"/>
            <a:ext cx="12193200" cy="1270"/>
          </a:xfrm>
          <a:prstGeom prst="line">
            <a:avLst/>
          </a:prstGeom>
          <a:ln w="41275">
            <a:solidFill>
              <a:srgbClr val="007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占位符 8"/>
          <p:cNvSpPr>
            <a:spLocks noGrp="1"/>
          </p:cNvSpPr>
          <p:nvPr>
            <p:ph type="body" idx="10" hasCustomPrompt="1"/>
          </p:nvPr>
        </p:nvSpPr>
        <p:spPr>
          <a:xfrm>
            <a:off x="925195" y="144145"/>
            <a:ext cx="11268075" cy="432000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78C8"/>
                </a:solidFill>
                <a:latin typeface="汉仪尚巍手书简" panose="00020600040101010101" charset="-122"/>
                <a:ea typeface="汉仪尚巍手书简" panose="00020600040101010101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" name="矩形 9"/>
          <p:cNvSpPr/>
          <p:nvPr/>
        </p:nvSpPr>
        <p:spPr>
          <a:xfrm>
            <a:off x="0" y="6137910"/>
            <a:ext cx="12192635" cy="720090"/>
          </a:xfrm>
          <a:prstGeom prst="rect">
            <a:avLst/>
          </a:prstGeom>
          <a:solidFill>
            <a:srgbClr val="007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70000"/>
              </a:lnSpc>
            </a:pP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环保扎根现在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渤瑞创造未来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        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rPr>
              <a:t>BO RUI HUAN BAO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rPr>
              <a:t>    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</a:t>
            </a:r>
            <a:r>
              <a:rPr lang="zh-CN" altLang="en-US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endParaRPr lang="zh-CN" altLang="en-US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glow rad="635000">
                  <a:schemeClr val="accent1">
                    <a:alpha val="0"/>
                  </a:schemeClr>
                </a:glow>
                <a:outerShdw blurRad="1168400" dist="50800" dir="5400000" algn="ctr" rotWithShape="0">
                  <a:schemeClr val="bg2">
                    <a:alpha val="0"/>
                  </a:schemeClr>
                </a:outerShdw>
                <a:reflection stA="31000" endPos="65000" dist="50800" dir="5400000" sy="-100000" algn="bl" rotWithShape="0"/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尾页">
    <p:bg>
      <p:bgPr>
        <a:solidFill>
          <a:srgbClr val="0078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YangCong/AppData/Local/Temp/kaimatting_20190801094404/output_20190801094433..pngoutput_20190801094433."/>
          <p:cNvPicPr>
            <a:picLocks noChangeAspect="1"/>
          </p:cNvPicPr>
          <p:nvPr userDrawn="1"/>
        </p:nvPicPr>
        <p:blipFill>
          <a:blip r:embed="rId2"/>
          <a:srcRect l="31555" r="31787" b="12509"/>
          <a:stretch>
            <a:fillRect/>
          </a:stretch>
        </p:blipFill>
        <p:spPr>
          <a:xfrm>
            <a:off x="1797050" y="2280285"/>
            <a:ext cx="1657985" cy="161544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635" y="5348605"/>
            <a:ext cx="12191365" cy="1568450"/>
          </a:xfrm>
          <a:prstGeom prst="rect">
            <a:avLst/>
          </a:prstGeom>
          <a:noFill/>
          <a:effectLst>
            <a:softEdge rad="1270000"/>
          </a:effectLst>
        </p:spPr>
        <p:txBody>
          <a:bodyPr wrap="square" rtlCol="0">
            <a:spAutoFit/>
          </a:bodyPr>
          <a:lstStyle/>
          <a:p>
            <a:r>
              <a:rPr lang="en-US" altLang="zh-CN" sz="9600" b="1" i="1">
                <a:solidFill>
                  <a:srgbClr val="1C88D7"/>
                </a:solidFill>
                <a:latin typeface="汉仪尚巍手书W" panose="00020600040101010101" charset="-122"/>
                <a:ea typeface="汉仪尚巍手书W" panose="00020600040101010101" charset="-122"/>
                <a:cs typeface="Bahnschrift SemiLight" panose="020B0502040204020203" charset="0"/>
              </a:rPr>
              <a:t>BO RUI HUAN BAO</a:t>
            </a:r>
          </a:p>
        </p:txBody>
      </p:sp>
      <p:sp>
        <p:nvSpPr>
          <p:cNvPr id="9" name="文本框 8"/>
          <p:cNvSpPr txBox="1"/>
          <p:nvPr userDrawn="1"/>
        </p:nvSpPr>
        <p:spPr>
          <a:xfrm>
            <a:off x="4253865" y="1688465"/>
            <a:ext cx="6933565" cy="2799715"/>
          </a:xfrm>
          <a:prstGeom prst="rect">
            <a:avLst/>
          </a:prstGeom>
          <a:noFill/>
          <a:effectLst>
            <a:outerShdw blurRad="1219200" dist="1587500" dir="18900000" sx="1000" sy="1000" kx="-1200000" algn="bl" rotWithShape="0">
              <a:prstClr val="black">
                <a:alpha val="6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8800" b="1" i="1">
                <a:solidFill>
                  <a:schemeClr val="bg1"/>
                </a:solidFill>
                <a:effectLst>
                  <a:reflection blurRad="6350" stA="34000" endA="50" endPos="85000" dist="254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</a:rPr>
              <a:t>环保扎根现在</a:t>
            </a:r>
          </a:p>
          <a:p>
            <a:r>
              <a:rPr lang="zh-CN" altLang="en-US" sz="8800" b="1" i="1">
                <a:solidFill>
                  <a:schemeClr val="bg1"/>
                </a:solidFill>
                <a:effectLst>
                  <a:reflection blurRad="6350" stA="34000" endA="50" endPos="85000" dist="254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</a:rPr>
              <a:t>渤瑞创造未来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13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5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4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in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kumimoji="0" lang="zh-CN" altLang="en-US" sz="6600" b="1" i="0" u="none" strike="noStrike" kern="1200" cap="none" spc="150" normalizeH="0" baseline="0" noProof="0" dirty="0">
                <a:ln>
                  <a:noFill/>
                </a:ln>
                <a:solidFill>
                  <a:srgbClr val="0078C8"/>
                </a:solidFill>
                <a:effectLst/>
                <a:uLnTx/>
                <a:uFillTx/>
                <a:latin typeface="汉仪尚巍手书简" panose="00020600040101010101" charset="-122"/>
                <a:ea typeface="汉仪尚巍手书简" panose="00020600040101010101" charset="-122"/>
                <a:cs typeface="+mn-cs"/>
              </a:rPr>
              <a:t>空瓶类</a:t>
            </a:r>
            <a:r>
              <a:rPr lang="zh-CN" altLang="en-US" dirty="0"/>
              <a:t>实验室危险废物收集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空瓶类实验室危险废物</a:t>
            </a:r>
          </a:p>
        </p:txBody>
      </p:sp>
      <p:pic>
        <p:nvPicPr>
          <p:cNvPr id="3" name="图片 2"/>
          <p:cNvPicPr/>
          <p:nvPr/>
        </p:nvPicPr>
        <p:blipFill>
          <a:blip r:embed="rId2"/>
          <a:srcRect r="50000"/>
          <a:stretch>
            <a:fillRect/>
          </a:stretch>
        </p:blipFill>
        <p:spPr>
          <a:xfrm>
            <a:off x="952500" y="895350"/>
            <a:ext cx="5143500" cy="50673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814820" y="895350"/>
            <a:ext cx="4455160" cy="5067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不同材质的废包装应分开存放，例如玻璃类、铁质类、塑料类等。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应确保废包装类实验室废弃物内无残留，如有残留可按照废试剂类或废液类实验室危险废物管理，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危害性较大的空瓶应清洗后再行存放。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玻璃空瓶优先建议存放在纸箱内，无纸箱的可以存放在吨袋内。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空瓶类实验室危险废物</a:t>
            </a:r>
          </a:p>
        </p:txBody>
      </p:sp>
      <p:pic>
        <p:nvPicPr>
          <p:cNvPr id="7" name="图片 6" descr="IMG_20250611_0901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" y="1628775"/>
            <a:ext cx="4800000" cy="3600000"/>
          </a:xfrm>
          <a:prstGeom prst="rect">
            <a:avLst/>
          </a:prstGeom>
        </p:spPr>
      </p:pic>
      <p:pic>
        <p:nvPicPr>
          <p:cNvPr id="8" name="图片 7" descr="IMG_20250611_0903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805" y="1628775"/>
            <a:ext cx="4800000" cy="3600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空瓶类实验室危险废物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1637665" y="1629410"/>
            <a:ext cx="8916670" cy="3599180"/>
            <a:chOff x="1164" y="2353"/>
            <a:chExt cx="14042" cy="5668"/>
          </a:xfrm>
        </p:grpSpPr>
        <p:pic>
          <p:nvPicPr>
            <p:cNvPr id="7" name="图片 6" descr="IMG_20250611_085349"/>
            <p:cNvPicPr>
              <a:picLocks noChangeAspect="1"/>
            </p:cNvPicPr>
            <p:nvPr/>
          </p:nvPicPr>
          <p:blipFill>
            <a:blip r:embed="rId2"/>
            <a:srcRect l="12025" t="26333" r="25074" b="14852"/>
            <a:stretch>
              <a:fillRect/>
            </a:stretch>
          </p:blipFill>
          <p:spPr>
            <a:xfrm rot="16200000">
              <a:off x="1864" y="1653"/>
              <a:ext cx="5669" cy="7068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rcRect l="36527" t="35051" r="13219"/>
            <a:stretch>
              <a:fillRect/>
            </a:stretch>
          </p:blipFill>
          <p:spPr>
            <a:xfrm>
              <a:off x="8232" y="2353"/>
              <a:ext cx="6974" cy="566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65&quot;:[20238649],&quot;70&quot;:[3318475,3330815,3331454,3322235,3323888,3402933,3314123,3333015]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96</Words>
  <Application>Microsoft Office PowerPoint</Application>
  <PresentationFormat>宽屏</PresentationFormat>
  <Paragraphs>7</Paragraphs>
  <Slides>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11" baseType="lpstr">
      <vt:lpstr>汉仪尚巍手书W</vt:lpstr>
      <vt:lpstr>Calibri</vt:lpstr>
      <vt:lpstr>微软雅黑</vt:lpstr>
      <vt:lpstr>Wingdings</vt:lpstr>
      <vt:lpstr>汉仪尚巍手书简</vt:lpstr>
      <vt:lpstr>Arial</vt:lpstr>
      <vt:lpstr>WPS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张</cp:lastModifiedBy>
  <cp:revision>181</cp:revision>
  <dcterms:created xsi:type="dcterms:W3CDTF">2019-06-19T02:08:00Z</dcterms:created>
  <dcterms:modified xsi:type="dcterms:W3CDTF">2026-04-27T08:43:33Z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96E820C7023F4C0CA4487191DA594D04_12</vt:lpwstr>
  </property>
</Properties>
</file>